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73" r:id="rId12"/>
    <p:sldId id="266" r:id="rId13"/>
    <p:sldId id="267" r:id="rId14"/>
    <p:sldId id="268" r:id="rId15"/>
    <p:sldId id="269" r:id="rId16"/>
    <p:sldId id="270" r:id="rId17"/>
    <p:sldId id="272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745"/>
    <a:srgbClr val="0B9889"/>
    <a:srgbClr val="D65FF3"/>
    <a:srgbClr val="BA2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1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043C9-82D9-42D4-8325-5FA415BDCD67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6294B-6CD3-4059-BA14-DE79B604C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26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Tout le monde a un téléphone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6294B-6CD3-4059-BA14-DE79B604CE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28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Et on a tous déjà ragé sur sa batterie trop faible ou sa lenteur.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6294B-6CD3-4059-BA14-DE79B604CE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24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80B3-1B1F-4988-90E7-53009BF8827B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0F55-1629-4428-8710-7ABF3EA6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30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80B3-1B1F-4988-90E7-53009BF8827B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0F55-1629-4428-8710-7ABF3EA6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53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80B3-1B1F-4988-90E7-53009BF8827B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0F55-1629-4428-8710-7ABF3EA6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7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80B3-1B1F-4988-90E7-53009BF8827B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0F55-1629-4428-8710-7ABF3EA6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41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80B3-1B1F-4988-90E7-53009BF8827B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0F55-1629-4428-8710-7ABF3EA6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3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80B3-1B1F-4988-90E7-53009BF8827B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0F55-1629-4428-8710-7ABF3EA6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48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80B3-1B1F-4988-90E7-53009BF8827B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0F55-1629-4428-8710-7ABF3EA6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80B3-1B1F-4988-90E7-53009BF8827B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0F55-1629-4428-8710-7ABF3EA6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6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80B3-1B1F-4988-90E7-53009BF8827B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0F55-1629-4428-8710-7ABF3EA6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07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80B3-1B1F-4988-90E7-53009BF8827B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0F55-1629-4428-8710-7ABF3EA6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79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780B3-1B1F-4988-90E7-53009BF8827B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F0F55-1629-4428-8710-7ABF3EA6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6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780B3-1B1F-4988-90E7-53009BF8827B}" type="datetimeFigureOut">
              <a:rPr lang="en-US" smtClean="0"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F0F55-1629-4428-8710-7ABF3EA6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60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Circuits intégrés en 3D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Automated System Partitioning for Efficient 3D-IC Partitioning Using Hypergraphs – Quentin Delhaye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2676"/>
            <a:ext cx="3356020" cy="69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4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 améliorer les performances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Plus </a:t>
            </a:r>
            <a:r>
              <a:rPr lang="en-US" dirty="0" smtClean="0"/>
              <a:t>de transistors, mais sur la même surface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Rendre </a:t>
            </a:r>
            <a:r>
              <a:rPr lang="en-US" dirty="0" smtClean="0"/>
              <a:t>les transistors plus petits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C’est </a:t>
            </a:r>
            <a:r>
              <a:rPr lang="en-US" dirty="0" smtClean="0"/>
              <a:t>cher et complexe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63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intégré 2D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1690689"/>
            <a:ext cx="71755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37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intégré 3D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08" y="1906819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130582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de recherche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/>
              <a:t>Comment </a:t>
            </a:r>
            <a:r>
              <a:rPr lang="en-US" dirty="0" smtClean="0"/>
              <a:t>décider sur quelle couche placer chacun des transistors ou </a:t>
            </a:r>
            <a:r>
              <a:rPr lang="en-US" dirty="0" smtClean="0"/>
              <a:t>les </a:t>
            </a:r>
            <a:r>
              <a:rPr lang="en-US" dirty="0" smtClean="0"/>
              <a:t>“blocs logiques” 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6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 recherche, mon job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03965"/>
            <a:ext cx="2548138" cy="18934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380" y="1903965"/>
            <a:ext cx="2554970" cy="18985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89" y="4380808"/>
            <a:ext cx="1995398" cy="20731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48" y="4189614"/>
            <a:ext cx="1810361" cy="235111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3812125" y="2850683"/>
            <a:ext cx="1512917" cy="2078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015997" y="2481351"/>
            <a:ext cx="110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60380" y="3906977"/>
            <a:ext cx="13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Hypergraphe</a:t>
            </a:r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>
            <a:off x="7564581" y="3902231"/>
            <a:ext cx="174568" cy="374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731077" y="4850893"/>
            <a:ext cx="167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Partitionnement</a:t>
            </a:r>
            <a:endParaRPr lang="en-US" dirty="0"/>
          </a:p>
        </p:txBody>
      </p:sp>
      <p:sp>
        <p:nvSpPr>
          <p:cNvPr id="20" name="Left Arrow 19"/>
          <p:cNvSpPr/>
          <p:nvPr/>
        </p:nvSpPr>
        <p:spPr>
          <a:xfrm>
            <a:off x="3350768" y="5243378"/>
            <a:ext cx="2435629" cy="24358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5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 partitionement : enjeu clef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Plusieurs objectifs </a:t>
            </a:r>
            <a:r>
              <a:rPr lang="en-US" dirty="0" smtClean="0"/>
              <a:t>possibles 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Equilibre </a:t>
            </a:r>
            <a:r>
              <a:rPr lang="en-US" dirty="0" smtClean="0"/>
              <a:t>des partitions ou non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Minimiser </a:t>
            </a:r>
            <a:r>
              <a:rPr lang="en-US" dirty="0" smtClean="0"/>
              <a:t>le nombre de connexions 3D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Maximiser </a:t>
            </a:r>
            <a:r>
              <a:rPr lang="en-US" dirty="0" smtClean="0"/>
              <a:t>le nombre de fils coupés étant plus longs qu’une certaine </a:t>
            </a:r>
            <a:r>
              <a:rPr lang="en-US" dirty="0" smtClean="0"/>
              <a:t>longueur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243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Obtenir un workflow complet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5035"/>
            <a:ext cx="9144000" cy="16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2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dirty="0" smtClean="0"/>
              <a:t>Les circuits intégrés sont partout</a:t>
            </a:r>
            <a:endParaRPr lang="en-US" sz="4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00"/>
          <a:stretch/>
        </p:blipFill>
        <p:spPr>
          <a:xfrm>
            <a:off x="951807" y="3570317"/>
            <a:ext cx="1246910" cy="1009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57"/>
          <a:stretch/>
        </p:blipFill>
        <p:spPr>
          <a:xfrm>
            <a:off x="6537960" y="3882045"/>
            <a:ext cx="1421476" cy="906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67"/>
          <a:stretch/>
        </p:blipFill>
        <p:spPr>
          <a:xfrm>
            <a:off x="4310149" y="5361709"/>
            <a:ext cx="1246910" cy="9892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28"/>
          <a:stretch/>
        </p:blipFill>
        <p:spPr>
          <a:xfrm>
            <a:off x="1575262" y="1828800"/>
            <a:ext cx="1421476" cy="1163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7"/>
          <a:stretch/>
        </p:blipFill>
        <p:spPr>
          <a:xfrm>
            <a:off x="5074920" y="2100566"/>
            <a:ext cx="1246909" cy="10640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9"/>
          <a:stretch/>
        </p:blipFill>
        <p:spPr>
          <a:xfrm>
            <a:off x="2416925" y="5361709"/>
            <a:ext cx="1159626" cy="9725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95"/>
          <a:stretch/>
        </p:blipFill>
        <p:spPr>
          <a:xfrm>
            <a:off x="3541223" y="3345874"/>
            <a:ext cx="1159625" cy="98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7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7" r="3193"/>
          <a:stretch/>
        </p:blipFill>
        <p:spPr>
          <a:xfrm>
            <a:off x="0" y="0"/>
            <a:ext cx="913447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415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Circuits intégrés en </a:t>
            </a:r>
            <a:r>
              <a:rPr lang="en-US" sz="2400" b="1" dirty="0">
                <a:solidFill>
                  <a:srgbClr val="FF0000"/>
                </a:solidFill>
              </a:rPr>
              <a:t>3D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1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734"/>
          <a:stretch/>
        </p:blipFill>
        <p:spPr>
          <a:xfrm>
            <a:off x="0" y="0"/>
            <a:ext cx="10308492" cy="687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4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0" r="4707"/>
          <a:stretch/>
        </p:blipFill>
        <p:spPr>
          <a:xfrm>
            <a:off x="0" y="0"/>
            <a:ext cx="9136185" cy="686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5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 </a:t>
            </a:r>
            <a:r>
              <a:rPr lang="en-US" dirty="0" smtClean="0"/>
              <a:t>qu’on a...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09"/>
          <a:stretch/>
        </p:blipFill>
        <p:spPr>
          <a:xfrm>
            <a:off x="3829238" y="2172237"/>
            <a:ext cx="1658389" cy="1411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8" b="32363"/>
          <a:stretch/>
        </p:blipFill>
        <p:spPr>
          <a:xfrm>
            <a:off x="641290" y="4759036"/>
            <a:ext cx="1952279" cy="972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5" t="13333" r="11939" b="27515"/>
          <a:stretch/>
        </p:blipFill>
        <p:spPr>
          <a:xfrm>
            <a:off x="6771041" y="4580313"/>
            <a:ext cx="1744309" cy="13300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2" b="22182"/>
          <a:stretch/>
        </p:blipFill>
        <p:spPr>
          <a:xfrm>
            <a:off x="3742805" y="4580313"/>
            <a:ext cx="1831257" cy="123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61"/>
          <a:stretch/>
        </p:blipFill>
        <p:spPr>
          <a:xfrm>
            <a:off x="6771041" y="4435749"/>
            <a:ext cx="1794390" cy="1527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22778"/>
          <a:stretch/>
        </p:blipFill>
        <p:spPr>
          <a:xfrm>
            <a:off x="3742806" y="4580313"/>
            <a:ext cx="1842540" cy="1238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5" b="31944"/>
          <a:stretch/>
        </p:blipFill>
        <p:spPr>
          <a:xfrm>
            <a:off x="628650" y="4755226"/>
            <a:ext cx="1965879" cy="9802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 qu’on aimerait...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09"/>
          <a:stretch/>
        </p:blipFill>
        <p:spPr>
          <a:xfrm>
            <a:off x="3829238" y="2172237"/>
            <a:ext cx="1658389" cy="141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" t="-121" r="4766" b="121"/>
          <a:stretch/>
        </p:blipFill>
        <p:spPr>
          <a:xfrm>
            <a:off x="0" y="-2771"/>
            <a:ext cx="9144000" cy="686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3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Plongeons au coeur du smartphone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4500" r="2250" b="16333"/>
          <a:stretch/>
        </p:blipFill>
        <p:spPr>
          <a:xfrm>
            <a:off x="942975" y="2085975"/>
            <a:ext cx="7258050" cy="39528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24254" y="1659830"/>
            <a:ext cx="1002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Mémoire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00058" y="6064719"/>
            <a:ext cx="902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Capteur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77935" y="6064719"/>
            <a:ext cx="119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Processeur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6133906" y="1945178"/>
            <a:ext cx="990101" cy="631767"/>
          </a:xfrm>
          <a:custGeom>
            <a:avLst/>
            <a:gdLst>
              <a:gd name="connsiteX0" fmla="*/ 887 w 990101"/>
              <a:gd name="connsiteY0" fmla="*/ 631767 h 631767"/>
              <a:gd name="connsiteX1" fmla="*/ 100639 w 990101"/>
              <a:gd name="connsiteY1" fmla="*/ 207818 h 631767"/>
              <a:gd name="connsiteX2" fmla="*/ 632654 w 990101"/>
              <a:gd name="connsiteY2" fmla="*/ 232757 h 631767"/>
              <a:gd name="connsiteX3" fmla="*/ 990101 w 990101"/>
              <a:gd name="connsiteY3" fmla="*/ 0 h 631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101" h="631767">
                <a:moveTo>
                  <a:pt x="887" y="631767"/>
                </a:moveTo>
                <a:cubicBezTo>
                  <a:pt x="-1884" y="453043"/>
                  <a:pt x="-4655" y="274320"/>
                  <a:pt x="100639" y="207818"/>
                </a:cubicBezTo>
                <a:cubicBezTo>
                  <a:pt x="205933" y="141316"/>
                  <a:pt x="484410" y="267393"/>
                  <a:pt x="632654" y="232757"/>
                </a:cubicBezTo>
                <a:cubicBezTo>
                  <a:pt x="780898" y="198121"/>
                  <a:pt x="908359" y="19396"/>
                  <a:pt x="990101" y="0"/>
                </a:cubicBezTo>
              </a:path>
            </a:pathLst>
          </a:custGeom>
          <a:noFill/>
          <a:ln w="28575">
            <a:solidFill>
              <a:srgbClr val="BA2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5904803" y="5544589"/>
            <a:ext cx="836819" cy="689956"/>
          </a:xfrm>
          <a:custGeom>
            <a:avLst/>
            <a:gdLst>
              <a:gd name="connsiteX0" fmla="*/ 30484 w 836819"/>
              <a:gd name="connsiteY0" fmla="*/ 0 h 689956"/>
              <a:gd name="connsiteX1" fmla="*/ 96986 w 836819"/>
              <a:gd name="connsiteY1" fmla="*/ 548640 h 689956"/>
              <a:gd name="connsiteX2" fmla="*/ 836819 w 836819"/>
              <a:gd name="connsiteY2" fmla="*/ 689956 h 68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6819" h="689956">
                <a:moveTo>
                  <a:pt x="30484" y="0"/>
                </a:moveTo>
                <a:cubicBezTo>
                  <a:pt x="-3460" y="216823"/>
                  <a:pt x="-37403" y="433647"/>
                  <a:pt x="96986" y="548640"/>
                </a:cubicBezTo>
                <a:cubicBezTo>
                  <a:pt x="231375" y="663633"/>
                  <a:pt x="534097" y="676794"/>
                  <a:pt x="836819" y="689956"/>
                </a:cubicBezTo>
              </a:path>
            </a:pathLst>
          </a:custGeom>
          <a:noFill/>
          <a:ln w="28575">
            <a:solidFill>
              <a:srgbClr val="D65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374967" y="4181302"/>
            <a:ext cx="757314" cy="2070084"/>
          </a:xfrm>
          <a:custGeom>
            <a:avLst/>
            <a:gdLst>
              <a:gd name="connsiteX0" fmla="*/ 540328 w 757314"/>
              <a:gd name="connsiteY0" fmla="*/ 0 h 2070084"/>
              <a:gd name="connsiteX1" fmla="*/ 157942 w 757314"/>
              <a:gd name="connsiteY1" fmla="*/ 706582 h 2070084"/>
              <a:gd name="connsiteX2" fmla="*/ 756458 w 757314"/>
              <a:gd name="connsiteY2" fmla="*/ 1845425 h 2070084"/>
              <a:gd name="connsiteX3" fmla="*/ 0 w 757314"/>
              <a:gd name="connsiteY3" fmla="*/ 2069869 h 207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314" h="2070084">
                <a:moveTo>
                  <a:pt x="540328" y="0"/>
                </a:moveTo>
                <a:cubicBezTo>
                  <a:pt x="331124" y="199505"/>
                  <a:pt x="121920" y="399011"/>
                  <a:pt x="157942" y="706582"/>
                </a:cubicBezTo>
                <a:cubicBezTo>
                  <a:pt x="193964" y="1014153"/>
                  <a:pt x="782782" y="1618211"/>
                  <a:pt x="756458" y="1845425"/>
                </a:cubicBezTo>
                <a:cubicBezTo>
                  <a:pt x="730134" y="2072639"/>
                  <a:pt x="365067" y="2071254"/>
                  <a:pt x="0" y="2069869"/>
                </a:cubicBezTo>
              </a:path>
            </a:pathLst>
          </a:custGeom>
          <a:noFill/>
          <a:ln w="28575">
            <a:solidFill>
              <a:srgbClr val="E5E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Qu’est-ce qu’un circuit intégré 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98" y="2069869"/>
            <a:ext cx="5741403" cy="39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7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Une mer de transistors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0" y="1969700"/>
            <a:ext cx="4863340" cy="20120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30" y="4260808"/>
            <a:ext cx="5070764" cy="193698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834640" y="5586153"/>
            <a:ext cx="241069" cy="3241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064029" y="5572221"/>
            <a:ext cx="1787236" cy="530945"/>
          </a:xfrm>
          <a:custGeom>
            <a:avLst/>
            <a:gdLst>
              <a:gd name="connsiteX0" fmla="*/ 1787236 w 1787236"/>
              <a:gd name="connsiteY0" fmla="*/ 279939 h 530945"/>
              <a:gd name="connsiteX1" fmla="*/ 881149 w 1787236"/>
              <a:gd name="connsiteY1" fmla="*/ 5619 h 530945"/>
              <a:gd name="connsiteX2" fmla="*/ 307571 w 1787236"/>
              <a:gd name="connsiteY2" fmla="*/ 504383 h 530945"/>
              <a:gd name="connsiteX3" fmla="*/ 0 w 1787236"/>
              <a:gd name="connsiteY3" fmla="*/ 471132 h 53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7236" h="530945">
                <a:moveTo>
                  <a:pt x="1787236" y="279939"/>
                </a:moveTo>
                <a:cubicBezTo>
                  <a:pt x="1457498" y="124075"/>
                  <a:pt x="1127760" y="-31788"/>
                  <a:pt x="881149" y="5619"/>
                </a:cubicBezTo>
                <a:cubicBezTo>
                  <a:pt x="634538" y="43026"/>
                  <a:pt x="454429" y="426798"/>
                  <a:pt x="307571" y="504383"/>
                </a:cubicBezTo>
                <a:cubicBezTo>
                  <a:pt x="160713" y="581969"/>
                  <a:pt x="29094" y="464205"/>
                  <a:pt x="0" y="47113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2385" y="5653027"/>
            <a:ext cx="107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Transistor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30433" y="1958373"/>
            <a:ext cx="827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Circuit</a:t>
            </a:r>
          </a:p>
          <a:p>
            <a:r>
              <a:rPr lang="en-US" dirty="0" smtClean="0"/>
              <a:t>intégré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96444" y="1500416"/>
            <a:ext cx="877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</a:t>
            </a:r>
          </a:p>
          <a:p>
            <a:r>
              <a:rPr lang="en-US" dirty="0" smtClean="0"/>
              <a:t>logique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86353" y="1957957"/>
            <a:ext cx="877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Porte</a:t>
            </a:r>
          </a:p>
          <a:p>
            <a:r>
              <a:rPr lang="en-US" dirty="0" smtClean="0"/>
              <a:t>logique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49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LB fonts">
      <a:majorFont>
        <a:latin typeface="Meta"/>
        <a:ea typeface=""/>
        <a:cs typeface=""/>
      </a:majorFont>
      <a:minorFont>
        <a:latin typeface="Meta-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372</TotalTime>
  <Words>172</Words>
  <Application>Microsoft Office PowerPoint</Application>
  <PresentationFormat>On-screen Show (4:3)</PresentationFormat>
  <Paragraphs>49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Meta</vt:lpstr>
      <vt:lpstr>Meta-Light</vt:lpstr>
      <vt:lpstr>Office Theme</vt:lpstr>
      <vt:lpstr>Circuits intégrés en 3D</vt:lpstr>
      <vt:lpstr>PowerPoint Presentation</vt:lpstr>
      <vt:lpstr>PowerPoint Presentation</vt:lpstr>
      <vt:lpstr>Ce qu’on a...</vt:lpstr>
      <vt:lpstr>Ce qu’on aimerait...</vt:lpstr>
      <vt:lpstr>PowerPoint Presentation</vt:lpstr>
      <vt:lpstr>Plongeons au coeur du smartphone</vt:lpstr>
      <vt:lpstr>Qu’est-ce qu’un circuit intégré ?</vt:lpstr>
      <vt:lpstr>Une mer de transistors</vt:lpstr>
      <vt:lpstr>Comment améliorer les performances ?</vt:lpstr>
      <vt:lpstr>Circuit intégré 2D</vt:lpstr>
      <vt:lpstr>Circuit intégré 3D</vt:lpstr>
      <vt:lpstr>Question de recherche</vt:lpstr>
      <vt:lpstr>Ma recherche, mon job</vt:lpstr>
      <vt:lpstr>Le partitionement : enjeu clef</vt:lpstr>
      <vt:lpstr>Obtenir un workflow complet</vt:lpstr>
      <vt:lpstr>Les circuits intégrés sont partout</vt:lpstr>
      <vt:lpstr>PowerPoint Presentation</vt:lpstr>
    </vt:vector>
  </TitlesOfParts>
  <Company>TEAM OS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Circuits intégrés en 3D</dc:title>
  <dc:creator>Quentin Delhaye</dc:creator>
  <cp:lastModifiedBy>Quentin Delhaye</cp:lastModifiedBy>
  <cp:revision>26</cp:revision>
  <dcterms:created xsi:type="dcterms:W3CDTF">2018-10-02T14:10:07Z</dcterms:created>
  <dcterms:modified xsi:type="dcterms:W3CDTF">2018-10-03T12:41:05Z</dcterms:modified>
</cp:coreProperties>
</file>